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84" r:id="rId1"/>
  </p:sldMasterIdLst>
  <p:notesMasterIdLst>
    <p:notesMasterId r:id="rId41"/>
  </p:notesMasterIdLst>
  <p:sldIdLst>
    <p:sldId id="256" r:id="rId2"/>
    <p:sldId id="277" r:id="rId3"/>
    <p:sldId id="260" r:id="rId4"/>
    <p:sldId id="261" r:id="rId5"/>
    <p:sldId id="265" r:id="rId6"/>
    <p:sldId id="264" r:id="rId7"/>
    <p:sldId id="266" r:id="rId8"/>
    <p:sldId id="263" r:id="rId9"/>
    <p:sldId id="262" r:id="rId10"/>
    <p:sldId id="267" r:id="rId11"/>
    <p:sldId id="268" r:id="rId12"/>
    <p:sldId id="274" r:id="rId13"/>
    <p:sldId id="276" r:id="rId14"/>
    <p:sldId id="275" r:id="rId15"/>
    <p:sldId id="273" r:id="rId16"/>
    <p:sldId id="269" r:id="rId17"/>
    <p:sldId id="270" r:id="rId18"/>
    <p:sldId id="271" r:id="rId19"/>
    <p:sldId id="278" r:id="rId20"/>
    <p:sldId id="279" r:id="rId21"/>
    <p:sldId id="299" r:id="rId22"/>
    <p:sldId id="282" r:id="rId23"/>
    <p:sldId id="283" r:id="rId24"/>
    <p:sldId id="284" r:id="rId25"/>
    <p:sldId id="285" r:id="rId26"/>
    <p:sldId id="291" r:id="rId27"/>
    <p:sldId id="290" r:id="rId28"/>
    <p:sldId id="289" r:id="rId29"/>
    <p:sldId id="293" r:id="rId30"/>
    <p:sldId id="294" r:id="rId31"/>
    <p:sldId id="286" r:id="rId32"/>
    <p:sldId id="292" r:id="rId33"/>
    <p:sldId id="288" r:id="rId34"/>
    <p:sldId id="287" r:id="rId35"/>
    <p:sldId id="295" r:id="rId36"/>
    <p:sldId id="296" r:id="rId37"/>
    <p:sldId id="297" r:id="rId38"/>
    <p:sldId id="298" r:id="rId39"/>
    <p:sldId id="281" r:id="rId40"/>
  </p:sldIdLst>
  <p:sldSz cx="12192000" cy="6858000"/>
  <p:notesSz cx="6858000" cy="9144000"/>
  <p:embeddedFontLst>
    <p:embeddedFont>
      <p:font typeface="Tw Cen MT Condensed" panose="020B0606020104020203" pitchFamily="34" charset="0"/>
      <p:regular r:id="rId42"/>
      <p:bold r:id="rId43"/>
    </p:embeddedFont>
    <p:embeddedFont>
      <p:font typeface="Wingdings 3" panose="05040102010807070707" pitchFamily="18" charset="2"/>
      <p:regular r:id="rId44"/>
    </p:embeddedFont>
    <p:embeddedFont>
      <p:font typeface="Tw Cen MT" panose="020B0602020104020603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2E4E8"/>
    <a:srgbClr val="AEDBE0"/>
    <a:srgbClr val="CBE8EB"/>
    <a:srgbClr val="E6F4F6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Ambiguous</a:t>
            </a:r>
            <a:r>
              <a:rPr lang="en-US" baseline="0" dirty="0" smtClean="0"/>
              <a:t> form coordination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Flowers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Study 1</c:v>
                </c:pt>
                <c:pt idx="1">
                  <c:v>Study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Trees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Study 1</c:v>
                </c:pt>
                <c:pt idx="1">
                  <c:v>Study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2972680"/>
        <c:axId val="241858072"/>
      </c:barChart>
      <c:catAx>
        <c:axId val="30297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858072"/>
        <c:crosses val="autoZero"/>
        <c:auto val="1"/>
        <c:lblAlgn val="ctr"/>
        <c:lblOffset val="100"/>
        <c:noMultiLvlLbl val="0"/>
      </c:catAx>
      <c:valAx>
        <c:axId val="241858072"/>
        <c:scaling>
          <c:orientation val="minMax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972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Ambiguous form coordination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PSO Model (Scaled)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Study 1 "Flowers"</c:v>
                </c:pt>
                <c:pt idx="1">
                  <c:v>Study 1 "Trees"</c:v>
                </c:pt>
                <c:pt idx="2">
                  <c:v>Study 2 "Flowers"</c:v>
                </c:pt>
                <c:pt idx="3">
                  <c:v>Study 2 "Trees"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0.73461627519999995</c:v>
                </c:pt>
                <c:pt idx="1">
                  <c:v>0.52334834880000003</c:v>
                </c:pt>
                <c:pt idx="2">
                  <c:v>0.6977977984</c:v>
                </c:pt>
                <c:pt idx="3">
                  <c:v>0.47864019839999999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Experimental 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Study 1 "Flowers"</c:v>
                </c:pt>
                <c:pt idx="1">
                  <c:v>Study 1 "Trees"</c:v>
                </c:pt>
                <c:pt idx="2">
                  <c:v>Study 2 "Flowers"</c:v>
                </c:pt>
                <c:pt idx="3">
                  <c:v>Study 2 "Trees"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</c:v>
                </c:pt>
                <c:pt idx="1">
                  <c:v>0.5</c:v>
                </c:pt>
                <c:pt idx="2">
                  <c:v>0.8</c:v>
                </c:pt>
                <c:pt idx="3">
                  <c:v>0.5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Baseline PSO Model (Scaled)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Study 1 "Flowers"</c:v>
                </c:pt>
                <c:pt idx="1">
                  <c:v>Study 1 "Trees"</c:v>
                </c:pt>
                <c:pt idx="2">
                  <c:v>Study 2 "Flowers"</c:v>
                </c:pt>
                <c:pt idx="3">
                  <c:v>Study 2 "Trees"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0.63900000000000001</c:v>
                </c:pt>
                <c:pt idx="1">
                  <c:v>0.50800000000000001</c:v>
                </c:pt>
                <c:pt idx="2">
                  <c:v>0.70699999999999996</c:v>
                </c:pt>
                <c:pt idx="3">
                  <c:v>0.59399999999999997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0055296"/>
        <c:axId val="240056080"/>
      </c:barChart>
      <c:catAx>
        <c:axId val="24005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0056080"/>
        <c:crosses val="autoZero"/>
        <c:auto val="1"/>
        <c:lblAlgn val="ctr"/>
        <c:lblOffset val="100"/>
        <c:noMultiLvlLbl val="0"/>
      </c:catAx>
      <c:valAx>
        <c:axId val="240056080"/>
        <c:scaling>
          <c:orientation val="minMax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005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Ambiguous form </a:t>
            </a:r>
            <a:r>
              <a:rPr lang="en-US" dirty="0" smtClean="0"/>
              <a:t>coordination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Ambiguous form coordination 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Sheet1!$A$2:$A$20</c:f>
              <c:numCache>
                <c:formatCode>General</c:formatCode>
                <c:ptCount val="19"/>
                <c:pt idx="0">
                  <c:v>-20</c:v>
                </c:pt>
                <c:pt idx="1">
                  <c:v>0</c:v>
                </c:pt>
                <c:pt idx="2">
                  <c:v>20</c:v>
                </c:pt>
                <c:pt idx="3">
                  <c:v>40</c:v>
                </c:pt>
                <c:pt idx="4">
                  <c:v>60</c:v>
                </c:pt>
                <c:pt idx="5">
                  <c:v>80</c:v>
                </c:pt>
                <c:pt idx="6">
                  <c:v>100</c:v>
                </c:pt>
                <c:pt idx="7">
                  <c:v>120</c:v>
                </c:pt>
                <c:pt idx="8">
                  <c:v>140</c:v>
                </c:pt>
                <c:pt idx="9">
                  <c:v>160</c:v>
                </c:pt>
                <c:pt idx="10">
                  <c:v>180</c:v>
                </c:pt>
                <c:pt idx="11">
                  <c:v>200</c:v>
                </c:pt>
                <c:pt idx="12">
                  <c:v>220</c:v>
                </c:pt>
                <c:pt idx="13">
                  <c:v>240</c:v>
                </c:pt>
                <c:pt idx="14">
                  <c:v>260</c:v>
                </c:pt>
                <c:pt idx="15">
                  <c:v>280</c:v>
                </c:pt>
                <c:pt idx="16">
                  <c:v>300</c:v>
                </c:pt>
                <c:pt idx="17">
                  <c:v>320</c:v>
                </c:pt>
                <c:pt idx="18">
                  <c:v>340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0.2253376</c:v>
                </c:pt>
                <c:pt idx="1">
                  <c:v>0.25602560000000002</c:v>
                </c:pt>
                <c:pt idx="2">
                  <c:v>0.3305536</c:v>
                </c:pt>
                <c:pt idx="3">
                  <c:v>0.38316159999999999</c:v>
                </c:pt>
                <c:pt idx="4">
                  <c:v>0.41297279999999997</c:v>
                </c:pt>
                <c:pt idx="5">
                  <c:v>0.491008</c:v>
                </c:pt>
                <c:pt idx="6">
                  <c:v>0.49889919999999999</c:v>
                </c:pt>
                <c:pt idx="7">
                  <c:v>0.56378240000000002</c:v>
                </c:pt>
                <c:pt idx="8">
                  <c:v>0.63041919999999996</c:v>
                </c:pt>
                <c:pt idx="9">
                  <c:v>0.6786432</c:v>
                </c:pt>
                <c:pt idx="10">
                  <c:v>0.70407039999999999</c:v>
                </c:pt>
                <c:pt idx="11">
                  <c:v>0.71108479999999996</c:v>
                </c:pt>
                <c:pt idx="12">
                  <c:v>0.76193920000000004</c:v>
                </c:pt>
                <c:pt idx="13">
                  <c:v>0.78648960000000001</c:v>
                </c:pt>
                <c:pt idx="14">
                  <c:v>0.74177280000000001</c:v>
                </c:pt>
                <c:pt idx="15">
                  <c:v>0.78210559999999996</c:v>
                </c:pt>
                <c:pt idx="16">
                  <c:v>0.76193920000000004</c:v>
                </c:pt>
                <c:pt idx="17">
                  <c:v>0.78473599999999999</c:v>
                </c:pt>
                <c:pt idx="18">
                  <c:v>0.74352640000000003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3163568"/>
        <c:axId val="241861208"/>
      </c:lineChart>
      <c:catAx>
        <c:axId val="303163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Ambiguous</a:t>
                </a:r>
                <a:r>
                  <a:rPr lang="en-US" baseline="0" dirty="0" smtClean="0"/>
                  <a:t> Form Cost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861208"/>
        <c:crosses val="autoZero"/>
        <c:auto val="1"/>
        <c:lblAlgn val="ctr"/>
        <c:lblOffset val="100"/>
        <c:noMultiLvlLbl val="0"/>
      </c:catAx>
      <c:valAx>
        <c:axId val="241861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16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143C-B718-4C7A-B79E-D1B766CC54BA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2DD6C-34C4-4C81-A030-D8E3DE2A4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2DD6C-34C4-4C81-A030-D8E3DE2A47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5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2DD6C-34C4-4C81-A030-D8E3DE2A47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2DD6C-34C4-4C81-A030-D8E3DE2A47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77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888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299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9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1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3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3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34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6CD9B44-B8CD-4789-9541-23C6A983BF41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7Cv40nljDH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7Cv40nljDH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hyperlink" Target="https://www.youtube.com/watch?v=7Cv40nljDHs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Understanding Referential Coordination as a Particle Swarm Optimization Task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H. Chase Stevens</a:t>
            </a:r>
          </a:p>
          <a:p>
            <a:r>
              <a:rPr lang="en-US" dirty="0" smtClean="0"/>
              <a:t>Supervisor: Dr. Hannah Rohde</a:t>
            </a:r>
          </a:p>
        </p:txBody>
      </p:sp>
    </p:spTree>
    <p:extLst>
      <p:ext uri="{BB962C8B-B14F-4D97-AF65-F5344CB8AC3E}">
        <p14:creationId xmlns:p14="http://schemas.microsoft.com/office/powerpoint/2010/main" val="17749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Rohde et al. 2012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73" y="2286000"/>
            <a:ext cx="8543591" cy="4022725"/>
          </a:xfrm>
        </p:spPr>
      </p:pic>
    </p:spTree>
    <p:extLst>
      <p:ext uri="{BB962C8B-B14F-4D97-AF65-F5344CB8AC3E}">
        <p14:creationId xmlns:p14="http://schemas.microsoft.com/office/powerpoint/2010/main" val="2060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Rohde et al. 2012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09062632"/>
              </p:ext>
            </p:extLst>
          </p:nvPr>
        </p:nvGraphicFramePr>
        <p:xfrm>
          <a:off x="1024128" y="2584579"/>
          <a:ext cx="4754562" cy="3337560"/>
        </p:xfrm>
        <a:graphic>
          <a:graphicData uri="http://schemas.openxmlformats.org/drawingml/2006/table">
            <a:tbl>
              <a:tblPr firstRow="1" bandRow="1">
                <a:solidFill>
                  <a:schemeClr val="accent3">
                    <a:lumMod val="75000"/>
                  </a:schemeClr>
                </a:solidFill>
                <a:tableStyleId>{5C22544A-7EE6-4342-B048-85BDC9FD1C3A}</a:tableStyleId>
              </a:tblPr>
              <a:tblGrid>
                <a:gridCol w="1584854"/>
                <a:gridCol w="1584854"/>
                <a:gridCol w="15848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Study 1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Study 2 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“Flower”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“Rose”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“Daisy”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“Tulip”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“Tree”</a:t>
                      </a:r>
                      <a:endParaRPr lang="en-US" b="1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80</a:t>
                      </a:r>
                      <a:endParaRPr lang="en-US" b="1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80</a:t>
                      </a:r>
                      <a:endParaRPr lang="en-US" b="1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“Apple Tree”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“Pine Tree”</a:t>
                      </a:r>
                      <a:endParaRPr lang="en-US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</a:t>
                      </a:r>
                      <a:endParaRPr lang="en-US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“Palm Tree”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45830108"/>
              </p:ext>
            </p:extLst>
          </p:nvPr>
        </p:nvGraphicFramePr>
        <p:xfrm>
          <a:off x="5989638" y="2211355"/>
          <a:ext cx="47545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3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2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 smtClean="0"/>
              <a:t>Bird flocking simulations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Heppner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Grenander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(1990). A Stochastic Nonlinear Model for Coordinated Bird Flocks.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4799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 smtClean="0"/>
              <a:t>Bird flocking simulations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Heppner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Grenander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(1990). A Stochastic Nonlinear Model for Coordinated Bird Flocks.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2200" dirty="0" smtClean="0">
                <a:solidFill>
                  <a:prstClr val="black"/>
                </a:solidFill>
              </a:rPr>
              <a:t>Human </a:t>
            </a:r>
            <a:r>
              <a:rPr lang="en-US" sz="2200" dirty="0" err="1" smtClean="0">
                <a:solidFill>
                  <a:prstClr val="black"/>
                </a:solidFill>
              </a:rPr>
              <a:t>behaviour</a:t>
            </a:r>
            <a:endParaRPr lang="en-US" sz="2200" dirty="0">
              <a:solidFill>
                <a:prstClr val="black"/>
              </a:solidFill>
            </a:endParaRPr>
          </a:p>
          <a:p>
            <a:pPr lvl="0" algn="ctr"/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8396" y="2975724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 smtClean="0"/>
              <a:t>Bird flocking simulations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Heppner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Grenander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(1990). A Stochastic Nonlinear Model for Coordinated Bird Flocks.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2200" dirty="0" smtClean="0">
                <a:solidFill>
                  <a:prstClr val="black"/>
                </a:solidFill>
              </a:rPr>
              <a:t>Human </a:t>
            </a:r>
            <a:r>
              <a:rPr lang="en-US" sz="2200" dirty="0" err="1" smtClean="0">
                <a:solidFill>
                  <a:prstClr val="black"/>
                </a:solidFill>
              </a:rPr>
              <a:t>behaviour</a:t>
            </a:r>
            <a:endParaRPr lang="en-US" sz="2200" dirty="0">
              <a:solidFill>
                <a:prstClr val="black"/>
              </a:solidFill>
            </a:endParaRPr>
          </a:p>
          <a:p>
            <a:pPr lvl="0" algn="ctr"/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2200" dirty="0" smtClean="0">
                <a:solidFill>
                  <a:prstClr val="black"/>
                </a:solidFill>
              </a:rPr>
              <a:t>PSO</a:t>
            </a:r>
            <a:endParaRPr lang="en-US" sz="2200" dirty="0">
              <a:solidFill>
                <a:prstClr val="black"/>
              </a:solidFill>
            </a:endParaRPr>
          </a:p>
          <a:p>
            <a:pPr lvl="0" algn="ctr"/>
            <a:r>
              <a:rPr lang="en-US" sz="2000" dirty="0" smtClean="0">
                <a:solidFill>
                  <a:prstClr val="white">
                    <a:lumMod val="75000"/>
                  </a:prstClr>
                </a:solidFill>
              </a:rPr>
              <a:t>Kennedy &amp; </a:t>
            </a:r>
            <a:r>
              <a:rPr lang="en-US" sz="2000" dirty="0" err="1" smtClean="0">
                <a:solidFill>
                  <a:prstClr val="white">
                    <a:lumMod val="75000"/>
                  </a:prstClr>
                </a:solidFill>
              </a:rPr>
              <a:t>Eberhart</a:t>
            </a:r>
            <a:r>
              <a:rPr lang="en-US" sz="2000" dirty="0" smtClean="0">
                <a:solidFill>
                  <a:prstClr val="white">
                    <a:lumMod val="75000"/>
                  </a:prstClr>
                </a:solidFill>
              </a:rPr>
              <a:t>.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 algn="ctr"/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(</a:t>
            </a:r>
            <a:r>
              <a:rPr lang="en-US" sz="2000" dirty="0" smtClean="0">
                <a:solidFill>
                  <a:prstClr val="white">
                    <a:lumMod val="75000"/>
                  </a:prstClr>
                </a:solidFill>
              </a:rPr>
              <a:t>1995). Particle Swarm Optimization.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algn="ctr"/>
            <a:endParaRPr lang="en-US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4098396" y="2975724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+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48463" y="2975724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606852"/>
            <a:ext cx="4754562" cy="338102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9129" r="9094" b="9129"/>
          <a:stretch/>
        </p:blipFill>
        <p:spPr>
          <a:xfrm>
            <a:off x="5989638" y="2503463"/>
            <a:ext cx="4754562" cy="35877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872169" y="2084832"/>
                <a:ext cx="48360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2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2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u="none" strike="noStrike" baseline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B050"/>
                    </a:solidFill>
                  </a:rPr>
                  <a:t> = 0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69" y="2084832"/>
                <a:ext cx="483600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04" t="-19737" r="-1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83984" y="5987873"/>
            <a:ext cx="443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Noto et al. (2013). Agent-based Social Simulation Model for Analyzing Human </a:t>
            </a:r>
            <a:r>
              <a:rPr lang="en-US" sz="1200" dirty="0" err="1" smtClean="0"/>
              <a:t>Behaviours</a:t>
            </a:r>
            <a:r>
              <a:rPr lang="en-US" sz="1200" dirty="0" smtClean="0"/>
              <a:t> using Particle Swarm Optimization.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45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606852"/>
            <a:ext cx="4754562" cy="338102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9129" r="9094" b="9129"/>
          <a:stretch/>
        </p:blipFill>
        <p:spPr>
          <a:xfrm>
            <a:off x="5989638" y="2503463"/>
            <a:ext cx="4754561" cy="35877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872166" y="2084832"/>
                <a:ext cx="48360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4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u="none" strike="noStrike" baseline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B050"/>
                    </a:solidFill>
                  </a:rPr>
                  <a:t> = 0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66" y="2084832"/>
                <a:ext cx="483600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04" t="-19737" r="-1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83984" y="5987873"/>
            <a:ext cx="443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Noto et al. (2013). Agent-based Social Simulation Model for Analyzing Human </a:t>
            </a:r>
            <a:r>
              <a:rPr lang="en-US" sz="1200" dirty="0" err="1" smtClean="0"/>
              <a:t>Behaviours</a:t>
            </a:r>
            <a:r>
              <a:rPr lang="en-US" sz="1200" dirty="0" smtClean="0"/>
              <a:t> using Particle Swarm Optimization.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649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606852"/>
            <a:ext cx="4754562" cy="338102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9129" r="9094" b="9129"/>
          <a:stretch/>
        </p:blipFill>
        <p:spPr>
          <a:xfrm>
            <a:off x="5989638" y="2503463"/>
            <a:ext cx="4754561" cy="3587797"/>
          </a:xfrm>
        </p:spPr>
      </p:pic>
      <p:sp>
        <p:nvSpPr>
          <p:cNvPr id="6" name="TextBox 5"/>
          <p:cNvSpPr txBox="1"/>
          <p:nvPr/>
        </p:nvSpPr>
        <p:spPr>
          <a:xfrm>
            <a:off x="1183984" y="5987873"/>
            <a:ext cx="443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Noto et al. (2013). Agent-based Social Simulation Model for Analyzing Human </a:t>
            </a:r>
            <a:r>
              <a:rPr lang="en-US" sz="1200" dirty="0" err="1" smtClean="0"/>
              <a:t>Behaviours</a:t>
            </a:r>
            <a:r>
              <a:rPr lang="en-US" sz="1200" dirty="0" smtClean="0"/>
              <a:t> using Particle Swarm Optimization.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873769" y="2084832"/>
                <a:ext cx="4832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4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u="none" strike="noStrike" baseline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B050"/>
                    </a:solidFill>
                  </a:rPr>
                  <a:t> ≈ 7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69" y="2084832"/>
                <a:ext cx="483279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31" t="-19737" r="-151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6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2576" y="-347472"/>
            <a:ext cx="7616952" cy="571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7581" y="6423178"/>
            <a:ext cx="47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>https://www.youtube.com/watch?v=7Cv40nljDHs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Referential Coordination</a:t>
            </a:r>
          </a:p>
          <a:p>
            <a:pPr lvl="3"/>
            <a:r>
              <a:rPr lang="en-US" sz="3200" dirty="0" smtClean="0"/>
              <a:t> Rohde et al. 2012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Particle Swarm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Modeling Referential Coordination using Particle Swarm 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2576" y="-347472"/>
            <a:ext cx="7616952" cy="571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7581" y="6423178"/>
            <a:ext cx="47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>https://www.youtube.com/watch?v=7Cv40nljDHs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36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qua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3590" y="-347472"/>
            <a:ext cx="7620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7581" y="6423178"/>
            <a:ext cx="47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6"/>
              </a:rPr>
              <a:t>https://www.youtube.com/watch?v=7Cv40nljDHs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5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Pair of interlocutors is group of two particles</a:t>
            </a:r>
          </a:p>
          <a:p>
            <a:r>
              <a:rPr lang="en-US" sz="3600" dirty="0" smtClean="0"/>
              <a:t>Game strategy is expressed as three numbers, e.g.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3200" dirty="0" smtClean="0"/>
              <a:t>Probability of using “Flower” for “Rose”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3200" dirty="0" smtClean="0"/>
              <a:t>Probability of using “Flower” for “Daisy”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3200" dirty="0" smtClean="0"/>
              <a:t>Probability of using “Flower” for “Tulip”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25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PSO to referential coordination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39001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73453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504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7718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15446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Fish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339555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Fish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Shoe</a:t>
            </a:r>
          </a:p>
          <a:p>
            <a:pPr algn="ctr"/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899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11968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High heel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22030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High heel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Sneaker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35943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High heel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Sneaker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146754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High heel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Sneaker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36269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7" name="Rectangle 16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125516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6" name="Rectangle 15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201632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Fish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5" name="Rectangle 14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28233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Fish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</a:p>
        </p:txBody>
      </p:sp>
    </p:spTree>
    <p:extLst>
      <p:ext uri="{BB962C8B-B14F-4D97-AF65-F5344CB8AC3E}">
        <p14:creationId xmlns:p14="http://schemas.microsoft.com/office/powerpoint/2010/main" val="25125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922106"/>
            <a:ext cx="9720073" cy="48840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Rohde et al. (2012). Communicating with Cost-Based </a:t>
            </a:r>
            <a:r>
              <a:rPr lang="en-US" dirty="0" err="1" smtClean="0"/>
              <a:t>Implicature</a:t>
            </a:r>
            <a:r>
              <a:rPr lang="en-US" dirty="0" smtClean="0"/>
              <a:t>: A Game-Theoretic Approach to Ambiguity.</a:t>
            </a:r>
          </a:p>
          <a:p>
            <a:r>
              <a:rPr lang="en-US" dirty="0"/>
              <a:t>Kennedy &amp; </a:t>
            </a:r>
            <a:r>
              <a:rPr lang="en-US" dirty="0" err="1"/>
              <a:t>Eberhart</a:t>
            </a:r>
            <a:r>
              <a:rPr lang="en-US" dirty="0" smtClean="0"/>
              <a:t>. (</a:t>
            </a:r>
            <a:r>
              <a:rPr lang="en-US" dirty="0"/>
              <a:t>1995). Particle Swarm Optimization</a:t>
            </a:r>
            <a:r>
              <a:rPr lang="en-US" dirty="0" smtClean="0"/>
              <a:t>.</a:t>
            </a:r>
          </a:p>
          <a:p>
            <a:r>
              <a:rPr lang="en-US" dirty="0"/>
              <a:t>Brennan &amp; Clark. (1996). Conceptual Pacts and Lexical Choice in Conversation</a:t>
            </a:r>
            <a:r>
              <a:rPr lang="en-US" dirty="0" smtClean="0"/>
              <a:t>.</a:t>
            </a:r>
          </a:p>
          <a:p>
            <a:r>
              <a:rPr lang="en-US" dirty="0"/>
              <a:t>Heppner &amp; </a:t>
            </a:r>
            <a:r>
              <a:rPr lang="en-US" dirty="0" err="1"/>
              <a:t>Grenander</a:t>
            </a:r>
            <a:r>
              <a:rPr lang="en-US" dirty="0" smtClean="0"/>
              <a:t>. (</a:t>
            </a:r>
            <a:r>
              <a:rPr lang="en-US" dirty="0"/>
              <a:t>1990). A Stochastic Nonlinear Model for Coordinated Bird Flocks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Engelbrecht</a:t>
            </a:r>
            <a:r>
              <a:rPr lang="en-US" dirty="0" smtClean="0"/>
              <a:t>. (2005). Fundamentals of Computational Swarm Intelligence.</a:t>
            </a:r>
          </a:p>
          <a:p>
            <a:r>
              <a:rPr lang="en-US" dirty="0" smtClean="0"/>
              <a:t>Clark &amp; Murphy. (1982). Audience Design in Meaning and Reference.</a:t>
            </a:r>
          </a:p>
          <a:p>
            <a:r>
              <a:rPr lang="en-US" dirty="0" smtClean="0"/>
              <a:t>Horton &amp; </a:t>
            </a:r>
            <a:r>
              <a:rPr lang="en-US" dirty="0" err="1" smtClean="0"/>
              <a:t>Keysar</a:t>
            </a:r>
            <a:r>
              <a:rPr lang="en-US" dirty="0" smtClean="0"/>
              <a:t>. (1996). When do Speakers Take into Account Common Ground?</a:t>
            </a:r>
          </a:p>
          <a:p>
            <a:r>
              <a:rPr lang="en-US" dirty="0" smtClean="0"/>
              <a:t>Benz, </a:t>
            </a:r>
            <a:r>
              <a:rPr lang="en-US" dirty="0" err="1" smtClean="0"/>
              <a:t>Jäger</a:t>
            </a:r>
            <a:r>
              <a:rPr lang="en-US" dirty="0" smtClean="0"/>
              <a:t> &amp; van </a:t>
            </a:r>
            <a:r>
              <a:rPr lang="en-US" dirty="0" err="1" smtClean="0"/>
              <a:t>Rooj</a:t>
            </a:r>
            <a:r>
              <a:rPr lang="en-US" dirty="0" smtClean="0"/>
              <a:t>. (2005). An Introduction to Game Theory for Linguists.</a:t>
            </a:r>
          </a:p>
          <a:p>
            <a:r>
              <a:rPr lang="en-US" dirty="0"/>
              <a:t>Noto et al. (2013). Agent-based Social Simulation Model for Analyzing Human </a:t>
            </a:r>
            <a:r>
              <a:rPr lang="en-US" dirty="0" err="1"/>
              <a:t>Behaviours</a:t>
            </a:r>
            <a:r>
              <a:rPr lang="en-US" dirty="0"/>
              <a:t> using Particle Swarm Optimization</a:t>
            </a:r>
            <a:r>
              <a:rPr lang="en-US" dirty="0" smtClean="0"/>
              <a:t>. Image credit.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00" dirty="0" smtClean="0"/>
              <a:t>Understanding Referential Coordination As a Particle swarm Optimization Task</a:t>
            </a:r>
            <a:endParaRPr lang="en-US" sz="43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Questions?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chase@chasestevens.com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7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8080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653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American water spaniel / German longhaired pointer mix</a:t>
            </a:r>
          </a:p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90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American water spaniel / German longhaired pointer mix</a:t>
            </a:r>
          </a:p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9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trike="sngStrike" dirty="0" smtClean="0"/>
              <a:t>American water spaniel / German longhaired pointer mix</a:t>
            </a:r>
          </a:p>
          <a:p>
            <a:pPr algn="ctr"/>
            <a:endParaRPr lang="en-US" sz="2200" dirty="0" smtClean="0"/>
          </a:p>
          <a:p>
            <a:pPr algn="ctr"/>
            <a:r>
              <a:rPr lang="en-US" sz="2200" dirty="0" smtClean="0"/>
              <a:t>“That brown dog”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267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20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20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37"/>
            <a:ext cx="28846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37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37"/>
            <a:ext cx="27533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trike="sngStrike" dirty="0" smtClean="0"/>
              <a:t>American water spaniel / German longhaired pointer mix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 smtClean="0"/>
              <a:t>“That brown dog”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1486485" y="6044879"/>
            <a:ext cx="22881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“That brown dog”?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8034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4073</TotalTime>
  <Words>898</Words>
  <Application>Microsoft Office PowerPoint</Application>
  <PresentationFormat>Widescreen</PresentationFormat>
  <Paragraphs>222</Paragraphs>
  <Slides>39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Tw Cen MT Condensed</vt:lpstr>
      <vt:lpstr>Wingdings 3</vt:lpstr>
      <vt:lpstr>Tw Cen MT</vt:lpstr>
      <vt:lpstr>Cambria Math</vt:lpstr>
      <vt:lpstr>Calibri</vt:lpstr>
      <vt:lpstr>Integral</vt:lpstr>
      <vt:lpstr>Understanding Referential Coordination as a Particle Swarm Optimization Task</vt:lpstr>
      <vt:lpstr>Contents</vt:lpstr>
      <vt:lpstr>Referential Coordination</vt:lpstr>
      <vt:lpstr>Referential Coordination</vt:lpstr>
      <vt:lpstr>Referential Coordination</vt:lpstr>
      <vt:lpstr>Referential Coordination</vt:lpstr>
      <vt:lpstr>Referential Coordination</vt:lpstr>
      <vt:lpstr>Referential Coordination</vt:lpstr>
      <vt:lpstr>Referential Coordination</vt:lpstr>
      <vt:lpstr>Rohde et al. 2012</vt:lpstr>
      <vt:lpstr>Rohde et al. 2012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References</vt:lpstr>
      <vt:lpstr>Understanding Referential Coordination As a Particle swarm Optimization Task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Referential Coordination as a Particle Swarm Optimization Task</dc:title>
  <dc:creator>Chase Stevens</dc:creator>
  <cp:lastModifiedBy>Chase Stevens</cp:lastModifiedBy>
  <cp:revision>45</cp:revision>
  <dcterms:created xsi:type="dcterms:W3CDTF">2015-03-31T15:39:37Z</dcterms:created>
  <dcterms:modified xsi:type="dcterms:W3CDTF">2015-04-22T15:25:07Z</dcterms:modified>
</cp:coreProperties>
</file>